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1BC7A-9C92-42E1-9A4F-7A39C9FE3A82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B6649-101A-4C59-B528-146E5D59EBF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D406A-57A8-42A8-97B3-4ADDA9CBC965}" type="slidenum">
              <a:rPr lang="id-ID" smtClean="0"/>
              <a:pPr/>
              <a:t>16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4DBD66-1031-43A2-8435-384440050ABF}" type="datetimeFigureOut">
              <a:rPr lang="id-ID" smtClean="0"/>
              <a:t>16/09/2013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6D2FF6-3643-48A4-B2A5-17BFDE687B1D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643314"/>
            <a:ext cx="6858000" cy="142876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Tahapan Penentuan Nilai Kerusakan dan Restorasi  Sumberdaya Alam dan Lingkungan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Rizal Bahtiar, S.Pi, M.Si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d-ID" sz="3200" b="1" dirty="0" smtClean="0"/>
              <a:t>Contoh Preliminary Estimates (Dugaan Awal)</a:t>
            </a:r>
            <a:endParaRPr lang="id-ID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25064"/>
          <a:ext cx="8229600" cy="5405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102348">
                <a:tc>
                  <a:txBody>
                    <a:bodyPr/>
                    <a:lstStyle/>
                    <a:p>
                      <a:r>
                        <a:rPr lang="id-ID" dirty="0" smtClean="0"/>
                        <a:t>Kategori Layanan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Besaran</a:t>
                      </a:r>
                      <a:r>
                        <a:rPr lang="id-ID" baseline="0" dirty="0" smtClean="0"/>
                        <a:t> Kehilangan Layanan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Dugaan Awal Kerugian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Ketidakpastian dan</a:t>
                      </a:r>
                      <a:r>
                        <a:rPr lang="id-ID" baseline="0" dirty="0" smtClean="0"/>
                        <a:t> Keterbatasan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Pendekatan</a:t>
                      </a:r>
                      <a:r>
                        <a:rPr lang="id-ID" baseline="0" dirty="0" smtClean="0"/>
                        <a:t> Valuasi Awal</a:t>
                      </a:r>
                      <a:endParaRPr lang="id-ID" dirty="0"/>
                    </a:p>
                  </a:txBody>
                  <a:tcPr/>
                </a:tc>
              </a:tr>
              <a:tr h="1102348">
                <a:tc>
                  <a:txBody>
                    <a:bodyPr/>
                    <a:lstStyle/>
                    <a:p>
                      <a:r>
                        <a:rPr lang="id-ID" dirty="0" smtClean="0"/>
                        <a:t>Perikanan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1000 – 20000 trip/tahun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Rp 500</a:t>
                      </a:r>
                      <a:r>
                        <a:rPr lang="id-ID" baseline="0" dirty="0" smtClean="0"/>
                        <a:t> rb – Rp 1 milyar/tahun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Jumlah trip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Produktivitas</a:t>
                      </a:r>
                      <a:endParaRPr lang="id-ID" dirty="0"/>
                    </a:p>
                  </a:txBody>
                  <a:tcPr/>
                </a:tc>
              </a:tr>
              <a:tr h="1602279">
                <a:tc>
                  <a:txBody>
                    <a:bodyPr/>
                    <a:lstStyle/>
                    <a:p>
                      <a:r>
                        <a:rPr lang="id-ID" dirty="0" smtClean="0"/>
                        <a:t>Lahan basah produktif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ha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Rp 1 milyar berdasarkan biaya untuk mengganti habitat yang hilang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Tidak ada ketidakpastian yang terlalu signifikan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Biaya penggantian (Replacement Cost)</a:t>
                      </a:r>
                      <a:endParaRPr lang="id-ID" dirty="0"/>
                    </a:p>
                  </a:txBody>
                  <a:tcPr/>
                </a:tc>
              </a:tr>
              <a:tr h="1349288">
                <a:tc>
                  <a:txBody>
                    <a:bodyPr/>
                    <a:lstStyle/>
                    <a:p>
                      <a:r>
                        <a:rPr lang="id-ID" dirty="0" smtClean="0"/>
                        <a:t>Nilai kegunaan</a:t>
                      </a:r>
                      <a:r>
                        <a:rPr lang="id-ID" baseline="0" dirty="0" smtClean="0"/>
                        <a:t> passive (non use value)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Nilai kegunaan dari 1000 rumah</a:t>
                      </a:r>
                      <a:r>
                        <a:rPr lang="id-ID" baseline="0" dirty="0" smtClean="0"/>
                        <a:t> tangga di tempat kejadian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Rp 100</a:t>
                      </a:r>
                      <a:r>
                        <a:rPr lang="id-ID" baseline="0" dirty="0" smtClean="0"/>
                        <a:t> rb/RT/tahun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Willingness to Pay</a:t>
                      </a:r>
                      <a:r>
                        <a:rPr lang="id-ID" baseline="0" dirty="0" smtClean="0"/>
                        <a:t>/RT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CVM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Prinsip Restorasi Sumberdaya Alam dan Lingkungan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 Komponen primer dalam klaim kerusakan SDAL adalah biaya untuk merestore, replace, rehabilitasi, dan atau setara dengan kerusakan SDA dan services yang disediakan SDA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Dalam melakukan restorasi yang perlu dipertimbangkan adalah terlebih dahulu menilai tingkat baseline SDAL sebelum terjadinya kerusakan.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Mempertimbangkan prinsip Ekonomis, kecepatan recovery SDAL, dan kesejahteraan manusia.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Pertimbangan Alternatif Biaya Restorasi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 Feasibilitas teknik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Environment efektiveness 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Hubungan antara expected cost alternatif dengan expected benefit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Cost-effectiveness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Level resiko/uncertainty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Potensial injury tambahan pada SDAL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Periode recovery SDAL yang diharapkan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Potensi effect pada kesehatan manusia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Kesesuaian dengan regulasi dan kebijakan pemerintah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Kategori Biaya Restorasi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 Direct Cost:</a:t>
            </a:r>
          </a:p>
          <a:p>
            <a:pPr marL="446088" indent="0">
              <a:buNone/>
            </a:pPr>
            <a:r>
              <a:rPr lang="id-ID" dirty="0" smtClean="0"/>
              <a:t>Biaya yang dikeluarkan secara langsung untuk alternatif restorasi, mis: kompensasi dari upah pegawai dalam merencanakan restorasi, biaya material, konsumsi, dan pembelanjaan pada kegiatan restorasi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Indirect Cost:</a:t>
            </a:r>
          </a:p>
          <a:p>
            <a:pPr marL="436563" indent="9525">
              <a:buNone/>
            </a:pPr>
            <a:r>
              <a:rPr lang="id-ID" dirty="0" smtClean="0"/>
              <a:t>Biaya yang termasuk aktivitas dan item yang dipilih untuk mendukung alternatif restorasi yang dipilih, tetapi tidak dapat secara langsung dapat dihitung, mis: labor overhead, biasanya merupakan persentase dari direct lacor cost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Metode Estimasi Biaya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 Metode Perbandingan</a:t>
            </a:r>
          </a:p>
          <a:p>
            <a:pPr marL="446088" indent="0">
              <a:buNone/>
            </a:pPr>
            <a:r>
              <a:rPr lang="id-ID" dirty="0" smtClean="0"/>
              <a:t>Pertimbangan biaya dari kegiatan yang sama, disesuaikan untuk faktor yang spesifik diajukan. Mis: untuk merestorasi lahan basah diperlukan informasi biaya untuk tipe aktivitas restorasi seperti ini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Metode Unit</a:t>
            </a:r>
          </a:p>
          <a:p>
            <a:pPr marL="446088" indent="0">
              <a:buNone/>
            </a:pPr>
            <a:r>
              <a:rPr lang="id-ID" dirty="0" smtClean="0"/>
              <a:t>Aplikasi estimasi unit biaya untuk setiap komponen yang ada dari kegiatan restorasi (mis: biaya untuk setiap burung dewasa melalui program breeding)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Metode Probability</a:t>
            </a:r>
          </a:p>
          <a:p>
            <a:pPr marL="446088" indent="0">
              <a:buNone/>
            </a:pPr>
            <a:r>
              <a:rPr lang="id-ID" dirty="0" smtClean="0"/>
              <a:t>Penggunaan expected value atau estimasi range dari kegiatan restorasi, atau komponen khususnya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Metode Estimasi Biaya (lanjutan)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 Metode Faktor</a:t>
            </a:r>
          </a:p>
          <a:p>
            <a:pPr marL="446088" indent="0">
              <a:buNone/>
            </a:pPr>
            <a:r>
              <a:rPr lang="id-ID" dirty="0" smtClean="0"/>
              <a:t>Menggunakan fungsi (mis: proporsi) dari estimasi biaya eksisting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Metode Standar Time Data</a:t>
            </a:r>
          </a:p>
          <a:p>
            <a:pPr marL="446088" indent="0">
              <a:buNone/>
            </a:pPr>
            <a:r>
              <a:rPr lang="id-ID" dirty="0" smtClean="0"/>
              <a:t>Menggunakan estimasi standar dari waktu yang ada untuk menyelesaikan tugas 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 Hubungan Estimasi Biaya dan Waktu</a:t>
            </a:r>
          </a:p>
          <a:p>
            <a:pPr marL="446088" indent="0">
              <a:buNone/>
            </a:pPr>
            <a:r>
              <a:rPr lang="id-ID" dirty="0" smtClean="0"/>
              <a:t>Menggunakan persamaan regresi yang menggambarkan hubungan antara biaya dan atau waktu dan persyaratan fisik atau kinerja untuk restorasi</a:t>
            </a: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400" b="1" dirty="0" smtClean="0"/>
              <a:t>Exhibit 3-1</a:t>
            </a:r>
            <a:br>
              <a:rPr lang="id-ID" sz="2400" b="1" dirty="0" smtClean="0"/>
            </a:br>
            <a:r>
              <a:rPr lang="id-ID" sz="2400" b="1" dirty="0" smtClean="0"/>
              <a:t>TYPICAL RESTORATION COST COMPONENT</a:t>
            </a:r>
            <a:endParaRPr lang="id-ID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d-ID" sz="1400" b="1" dirty="0" smtClean="0"/>
              <a:t>Planning Cost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/>
              <a:t> </a:t>
            </a:r>
            <a:r>
              <a:rPr lang="id-ID" sz="1400" dirty="0" smtClean="0"/>
              <a:t>Restoration plan development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 smtClean="0"/>
              <a:t>Public review, public meetings, response to public comments, community relations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/>
              <a:t> </a:t>
            </a:r>
            <a:r>
              <a:rPr lang="id-ID" sz="1400" dirty="0" smtClean="0"/>
              <a:t>Human helth and safety plan/quality assurance plan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/>
              <a:t> </a:t>
            </a:r>
            <a:r>
              <a:rPr lang="id-ID" sz="1400" dirty="0" smtClean="0"/>
              <a:t>Chemical/physical/biological surveys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/>
              <a:t> </a:t>
            </a:r>
            <a:r>
              <a:rPr lang="id-ID" sz="1400" dirty="0" smtClean="0"/>
              <a:t>Feasibility/pilot studies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/>
              <a:t> </a:t>
            </a:r>
            <a:r>
              <a:rPr lang="id-ID" sz="1400" dirty="0" smtClean="0"/>
              <a:t>NEPA/CZMA compliance, other permitting and regulatory compliance requirements</a:t>
            </a:r>
          </a:p>
          <a:p>
            <a:pPr algn="ctr">
              <a:buNone/>
            </a:pPr>
            <a:r>
              <a:rPr lang="id-ID" sz="1400" b="1" dirty="0" smtClean="0"/>
              <a:t>Implementation Costs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/>
              <a:t> </a:t>
            </a:r>
            <a:r>
              <a:rPr lang="id-ID" sz="1400" dirty="0" smtClean="0"/>
              <a:t>Physical/chemical/biological contaminant removal/treatment/containment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/>
              <a:t> H</a:t>
            </a:r>
            <a:r>
              <a:rPr lang="id-ID" sz="1400" dirty="0" smtClean="0"/>
              <a:t>abitat reconstruction/creation/enhancement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/>
              <a:t> </a:t>
            </a:r>
            <a:r>
              <a:rPr lang="id-ID" sz="1400" dirty="0" smtClean="0"/>
              <a:t>Wildlife replacement/restocking/protection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 smtClean="0"/>
              <a:t> Land/real property acquisition, water rights acquisition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 smtClean="0"/>
              <a:t> Cash contribution to existing mitigation/banking programs or regional response plans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 smtClean="0"/>
              <a:t> Trustee oversight of restoration actions undertaken by the responsible party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 smtClean="0"/>
              <a:t> Community relations/education, public meeting</a:t>
            </a:r>
          </a:p>
          <a:p>
            <a:pPr>
              <a:buFont typeface="Wingdings" pitchFamily="2" charset="2"/>
              <a:buChar char="Ø"/>
            </a:pPr>
            <a:r>
              <a:rPr lang="id-ID" sz="1400" dirty="0" smtClean="0"/>
              <a:t> Contracting costs</a:t>
            </a:r>
          </a:p>
          <a:p>
            <a:pPr algn="ctr">
              <a:buNone/>
            </a:pPr>
            <a:r>
              <a:rPr lang="id-ID" sz="1400" b="1" dirty="0" smtClean="0"/>
              <a:t>Program Evaluation and Monitoring Costs</a:t>
            </a:r>
          </a:p>
          <a:p>
            <a:pPr algn="just">
              <a:buFont typeface="Wingdings" pitchFamily="2" charset="2"/>
              <a:buChar char="Ø"/>
            </a:pPr>
            <a:r>
              <a:rPr lang="id-ID" sz="1400" dirty="0" smtClean="0"/>
              <a:t> Monitoring of progress restoration actions</a:t>
            </a:r>
          </a:p>
          <a:p>
            <a:pPr algn="just">
              <a:buFont typeface="Wingdings" pitchFamily="2" charset="2"/>
              <a:buChar char="Ø"/>
            </a:pPr>
            <a:r>
              <a:rPr lang="id-ID" sz="1400" dirty="0" smtClean="0"/>
              <a:t> Evaluation of restoration program result/effectiveness</a:t>
            </a:r>
          </a:p>
          <a:p>
            <a:pPr algn="just">
              <a:buFont typeface="Wingdings" pitchFamily="2" charset="2"/>
              <a:buChar char="Ø"/>
            </a:pPr>
            <a:r>
              <a:rPr lang="id-ID" sz="1400" dirty="0" smtClean="0"/>
              <a:t> follow up studies and actions, as required</a:t>
            </a:r>
          </a:p>
          <a:p>
            <a:pPr algn="just">
              <a:buFont typeface="Wingdings" pitchFamily="2" charset="2"/>
              <a:buChar char="Ø"/>
            </a:pPr>
            <a:r>
              <a:rPr lang="id-ID" sz="1400" dirty="0" smtClean="0"/>
              <a:t> On-going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Time Frame Aktivitas Restorasi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9750" indent="-539750">
              <a:buFont typeface="Wingdings" pitchFamily="2" charset="2"/>
              <a:buChar char="Ø"/>
            </a:pPr>
            <a:r>
              <a:rPr lang="id-ID" dirty="0" smtClean="0"/>
              <a:t>Perubahan yang mungkin terjadi pada komponen biaya kegiatan sepanjang waktu (inflasi)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id-ID" dirty="0" smtClean="0"/>
              <a:t>Umur ekonomis yang diharapkan dari peralatan modal yang dipersyaratkan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id-ID" dirty="0" smtClean="0"/>
              <a:t>Waktu untuk penyediaan dana pengeluaran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id-ID" dirty="0" smtClean="0"/>
              <a:t>Pertimbangan laju pengembalian yang diharapkan dari dana perbaikan sebagai hasil klaim kerusakan</a:t>
            </a:r>
          </a:p>
          <a:p>
            <a:pPr marL="446088" indent="-446088">
              <a:buFont typeface="Wingdings" pitchFamily="2" charset="2"/>
              <a:buChar char="Ø"/>
            </a:pP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Inflasi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46088" indent="-446088">
              <a:buFont typeface="Wingdings" pitchFamily="2" charset="2"/>
              <a:buChar char="Ø"/>
            </a:pPr>
            <a:r>
              <a:rPr lang="id-ID" sz="2600" dirty="0" smtClean="0"/>
              <a:t>Harga tenaga kerja, overheads, materials, peralatan biasanya akan meningkat sepanjang waktu karena inflasi</a:t>
            </a:r>
          </a:p>
          <a:p>
            <a:pPr marL="446088" indent="-446088">
              <a:buFont typeface="Wingdings" pitchFamily="2" charset="2"/>
              <a:buChar char="Ø"/>
            </a:pPr>
            <a:r>
              <a:rPr lang="id-ID" sz="2600" dirty="0" smtClean="0"/>
              <a:t>Laju biaya inflasi dapat bervariasi, exp: biaya bbm meningkat, biasanya lebih tinggi dari inflasi lainnya, sedangkan upah biasanya konstan atau lag lebih lambat laju inflasinya</a:t>
            </a:r>
          </a:p>
          <a:p>
            <a:pPr marL="446088" indent="-446088">
              <a:buFont typeface="Wingdings" pitchFamily="2" charset="2"/>
              <a:buChar char="Ø"/>
            </a:pPr>
            <a:r>
              <a:rPr lang="id-ID" sz="2600" dirty="0" smtClean="0"/>
              <a:t>Laju inflasi komponen umum biaya bervariasi dari tahun ke tahun pada area yang berbeda</a:t>
            </a:r>
          </a:p>
          <a:p>
            <a:pPr marL="446088" indent="-446088">
              <a:buFont typeface="Wingdings" pitchFamily="2" charset="2"/>
              <a:buChar char="Ø"/>
            </a:pPr>
            <a:r>
              <a:rPr lang="id-ID" sz="2600" dirty="0" smtClean="0"/>
              <a:t>Harga beberapa barang dan jasa dapat menurun sepanjang waktu, mis: biaya perlakuan pada tanah yang terkontaminasi, karena adanya cost effective teknologi</a:t>
            </a:r>
            <a:endParaRPr lang="id-ID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Pengeluaran yang Berulang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9750" indent="-539750">
              <a:buFont typeface="Wingdings" pitchFamily="2" charset="2"/>
              <a:buChar char="Ø"/>
            </a:pPr>
            <a:r>
              <a:rPr lang="id-ID" sz="3600" dirty="0" smtClean="0"/>
              <a:t>Beberapa biaya restorasi dapat terjadi berulang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id-ID" sz="3600" dirty="0" smtClean="0"/>
              <a:t>Contohnya biaya monitoring dan evaluasi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id-ID" sz="3600" dirty="0" smtClean="0"/>
              <a:t>Biaya modal kapital yang memiliki waktu pemakaian (lifespan mis: perahu, peralatan lainnya)</a:t>
            </a:r>
            <a:endParaRPr lang="id-ID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Komponen Damage Assessment</a:t>
            </a:r>
            <a:endParaRPr lang="id-ID" dirty="0"/>
          </a:p>
        </p:txBody>
      </p:sp>
      <p:sp>
        <p:nvSpPr>
          <p:cNvPr id="4" name="Rounded Rectangle 3"/>
          <p:cNvSpPr/>
          <p:nvPr/>
        </p:nvSpPr>
        <p:spPr>
          <a:xfrm>
            <a:off x="827584" y="1628800"/>
            <a:ext cx="7488832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Komponen DA = Biaya Restorasi + Compensable Values + Biaya Assessment</a:t>
            </a:r>
            <a:endParaRPr lang="id-ID" sz="2800" dirty="0"/>
          </a:p>
        </p:txBody>
      </p:sp>
      <p:sp>
        <p:nvSpPr>
          <p:cNvPr id="5" name="Rectangle 4"/>
          <p:cNvSpPr/>
          <p:nvPr/>
        </p:nvSpPr>
        <p:spPr>
          <a:xfrm>
            <a:off x="827584" y="3933056"/>
            <a:ext cx="74888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000" b="1" dirty="0" smtClean="0"/>
              <a:t>Compensable value</a:t>
            </a:r>
            <a:r>
              <a:rPr lang="id-ID" sz="2000" dirty="0" smtClean="0"/>
              <a:t> = jumlah uang yang dibutuhkan untuk mengkompensasi masyarakat atas pengurangan jasa layanan SDAL dari mulai release sampai injury</a:t>
            </a:r>
            <a:endParaRPr lang="id-ID" sz="2000" dirty="0"/>
          </a:p>
        </p:txBody>
      </p:sp>
      <p:sp>
        <p:nvSpPr>
          <p:cNvPr id="6" name="Rectangle 5"/>
          <p:cNvSpPr/>
          <p:nvPr/>
        </p:nvSpPr>
        <p:spPr>
          <a:xfrm>
            <a:off x="827584" y="5158862"/>
            <a:ext cx="74888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000" b="1" dirty="0" smtClean="0"/>
              <a:t>Biaya Assessment = seluruh biaya yang dapat dipertanggungjawabkan untuk menduga kerusakan lingkungan</a:t>
            </a:r>
            <a:r>
              <a:rPr lang="id-ID" b="1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Uncertainty pada Biaya Restorasi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39750" indent="-539750">
              <a:buFont typeface="Wingdings" pitchFamily="2" charset="2"/>
              <a:buChar char="Ø"/>
            </a:pPr>
            <a:r>
              <a:rPr lang="id-ID" dirty="0" smtClean="0"/>
              <a:t>Ketidakpastian akan selalu ada dalam program biaya restorasi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id-ID" dirty="0" smtClean="0"/>
              <a:t>Ketidakpastian sangat tergantung dari situasi kondisi yang ada, mis: kontaminasi di Teluk, dan di sungai akan sangat berbeda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id-ID" dirty="0" smtClean="0"/>
              <a:t>Harus ada upaya untuk memasukkan faktor ketidakpastian baik dalam metode restorasi, kondisi alam, dll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2400347" y="2967335"/>
            <a:ext cx="4213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TERIMAKASIH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Prinsip Ekonomi Damage Assessment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Prinsip kompensasi kebanyakan digunakan untuk mengukur perubahan kesejahteraan dan menjadi standar legal dalam ekonomi damage assessment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 Tujuan menentukan kompensasi moneter untuk restorasi dan kompensasi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 Prinsip ekonomi dapat digunakan untuk membantu menentukan nilai kerusakan lingkungan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/>
              <a:t>Hubungan antara biaya restorasi dan compensable </a:t>
            </a:r>
            <a:r>
              <a:rPr lang="id-ID" b="1" dirty="0" smtClean="0"/>
              <a:t>value</a:t>
            </a:r>
            <a:endParaRPr lang="id-ID" dirty="0"/>
          </a:p>
        </p:txBody>
      </p:sp>
      <p:pic>
        <p:nvPicPr>
          <p:cNvPr id="5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93135"/>
            <a:ext cx="6768752" cy="33843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9340" y="5041632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T1 = injury dimulai</a:t>
            </a:r>
          </a:p>
          <a:p>
            <a:r>
              <a:rPr lang="id-ID" dirty="0" smtClean="0"/>
              <a:t>T2 = restorasi dimulai</a:t>
            </a:r>
          </a:p>
          <a:p>
            <a:r>
              <a:rPr lang="id-ID" dirty="0" smtClean="0"/>
              <a:t>T3 = capaian restorasi baseline</a:t>
            </a:r>
          </a:p>
          <a:p>
            <a:r>
              <a:rPr lang="id-ID" dirty="0" smtClean="0"/>
              <a:t>T4 = baseline dicapai secara alamiah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4232066" y="5041632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A =nilai compensable sementara dengan restorasi</a:t>
            </a:r>
          </a:p>
          <a:p>
            <a:r>
              <a:rPr lang="id-ID" dirty="0" smtClean="0"/>
              <a:t>B = nilai compensable yang bisa dihindari melalui restorasi 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d-ID" sz="3600" b="1" dirty="0" smtClean="0"/>
              <a:t>Tahapan dalam Damage Assessment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1600" dirty="0" smtClean="0"/>
              <a:t>Pre Assessment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Pemberitahuan, persiapan protokol, pengumpulan data, dan rencana aksi darurat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id-ID" sz="1600" dirty="0" smtClean="0"/>
              <a:t>Perencanaan Assessment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/>
              <a:t>	</a:t>
            </a:r>
            <a:r>
              <a:rPr lang="id-ID" sz="1600" dirty="0" smtClean="0"/>
              <a:t>Screening informasi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Penentuan resmi apakah akan diterukan atau tidak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Penentuan prosedur assessment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Identifikasi metode ekonomi yang akan diterapkan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Pengembangan awal assessment ekonomi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id-ID" sz="1600" dirty="0" smtClean="0"/>
              <a:t>Assessment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/>
              <a:t>	</a:t>
            </a:r>
            <a:r>
              <a:rPr lang="id-ID" sz="1600" dirty="0" smtClean="0"/>
              <a:t>Penentuan injury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Kuantifikasi injury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Penentuan kerusakan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id-ID" sz="1600" dirty="0" smtClean="0"/>
              <a:t>Post Assessment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/>
              <a:t>	</a:t>
            </a:r>
            <a:r>
              <a:rPr lang="id-ID" sz="1600" dirty="0" smtClean="0"/>
              <a:t>Laporan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Akunting restorasi</a:t>
            </a:r>
          </a:p>
          <a:p>
            <a:pPr marL="890588" indent="-444500">
              <a:buFont typeface="Wingdings" pitchFamily="2" charset="2"/>
              <a:buChar char="Ø"/>
            </a:pPr>
            <a:r>
              <a:rPr lang="id-ID" sz="1600" dirty="0" smtClean="0"/>
              <a:t>Perencanaan restorasi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id-ID" sz="3600" b="1" dirty="0" smtClean="0"/>
              <a:t>Kategori injury SDAL dan kehilangan layanan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5720" y="1120786"/>
          <a:ext cx="8501122" cy="548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Kategori</a:t>
                      </a:r>
                      <a:r>
                        <a:rPr lang="id-ID" sz="1400" baseline="0" dirty="0" smtClean="0"/>
                        <a:t> Injury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Contoh</a:t>
                      </a:r>
                      <a:r>
                        <a:rPr lang="id-ID" sz="1400" baseline="0" dirty="0" smtClean="0"/>
                        <a:t> Kehilangan Layanan</a:t>
                      </a:r>
                      <a:endParaRPr lang="id-ID" sz="1400" dirty="0"/>
                    </a:p>
                  </a:txBody>
                  <a:tcPr/>
                </a:tc>
              </a:tr>
              <a:tr h="781160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Habitat (lahan basah, pesisir, terumbu karang,</a:t>
                      </a:r>
                      <a:r>
                        <a:rPr lang="id-ID" sz="1400" baseline="0" dirty="0" smtClean="0"/>
                        <a:t> dsb)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Layanan</a:t>
                      </a:r>
                      <a:r>
                        <a:rPr lang="id-ID" sz="1400" baseline="0" dirty="0" smtClean="0"/>
                        <a:t> yang diberikan kepada sumberdaya yang lain seperti air bersih, tanah atau nilai pasif lainnya</a:t>
                      </a:r>
                      <a:endParaRPr lang="id-ID" sz="1400" dirty="0"/>
                    </a:p>
                  </a:txBody>
                  <a:tcPr/>
                </a:tc>
              </a:tr>
              <a:tr h="1249856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Perikanan dan satwa liar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Rekreasi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Edukasi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Budaya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Komersial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baseline="0" dirty="0" smtClean="0"/>
                        <a:t> Nilai pasif lainnya</a:t>
                      </a:r>
                      <a:endParaRPr lang="id-ID" sz="1400" dirty="0"/>
                    </a:p>
                  </a:txBody>
                  <a:tcPr/>
                </a:tc>
              </a:tr>
              <a:tr h="1484204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Taman nasional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Habitat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Rekreasi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Edukasi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Preservasi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Budaya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baseline="0" dirty="0" smtClean="0"/>
                        <a:t> Nilai pasif lainnya</a:t>
                      </a:r>
                      <a:endParaRPr lang="id-ID" sz="1400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Pantai, sungai,</a:t>
                      </a:r>
                      <a:r>
                        <a:rPr lang="id-ID" sz="1400" baseline="0" dirty="0" smtClean="0"/>
                        <a:t> air permukaan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dirty="0" smtClean="0"/>
                        <a:t> Kualitas</a:t>
                      </a:r>
                      <a:r>
                        <a:rPr lang="id-ID" sz="1400" baseline="0" dirty="0" smtClean="0"/>
                        <a:t> air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baseline="0" dirty="0" smtClean="0"/>
                        <a:t> Pemanfaatan komersial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baseline="0" dirty="0" smtClean="0"/>
                        <a:t> Rekreasi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id-ID" sz="1400" baseline="0" dirty="0" smtClean="0"/>
                        <a:t> Budaya</a:t>
                      </a:r>
                      <a:endParaRPr lang="id-ID" sz="1400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Ground Water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Pemanfaatan air untuk pertanian,</a:t>
                      </a:r>
                      <a:r>
                        <a:rPr lang="id-ID" sz="1400" baseline="0" dirty="0" smtClean="0"/>
                        <a:t> rumah tangga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3600" b="1" dirty="0" smtClean="0"/>
              <a:t>Penentuan Injury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 Identifikasi tipe sumberdaya yang berpotensi terkena dampak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Ambil contoh atau pengujian terhadap sumberdaya tersebut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Tentukan apakah injury telah terjadi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Tentukan eksposure dan pathway yang menyebabkan injury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3600" b="1" dirty="0" smtClean="0"/>
              <a:t>Kuantifikasi Injury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 Tentukan layanan SDAL yang terkena dampak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Tentukan baseline tingkat layanan SDAL sebelum terkena dampak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Kuantifikasi tingkat layanan setelah terkena dampak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Tentukan perbedaan nilai sebelum dan sesudah terkena dampak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id-ID" sz="3600" b="1" dirty="0" smtClean="0"/>
              <a:t>Langkah Pendugaan Awal (Preliminary Assessment)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Review data yang ada di lapang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Identifikasi kategori sumberdaya alam dan lingkungan yang terkena injury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Identifikasi layanan SDAL yang terkena dampak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Tentukan layanan untuk dianalisis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Identifikasi opsi restorasi yang tersedia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Identifikasi metode analisis dan ketersediaan data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Duga besaran kerugian ekonomi layanan dari SDAL (perkiraan kasar)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Estimasi kerugian ekonomi kerusakan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Tentukan keterbatasan dan ketidakpastian yang mungkin terjadi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</TotalTime>
  <Words>1135</Words>
  <Application>Microsoft Office PowerPoint</Application>
  <PresentationFormat>On-screen Show (4:3)</PresentationFormat>
  <Paragraphs>175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Tahapan Penentuan Nilai Kerusakan dan Restorasi  Sumberdaya Alam dan Lingkungan</vt:lpstr>
      <vt:lpstr>Komponen Damage Assessment</vt:lpstr>
      <vt:lpstr>Prinsip Ekonomi Damage Assessment</vt:lpstr>
      <vt:lpstr>Hubungan antara biaya restorasi dan compensable value</vt:lpstr>
      <vt:lpstr>Tahapan dalam Damage Assessment</vt:lpstr>
      <vt:lpstr>Kategori injury SDAL dan kehilangan layanan</vt:lpstr>
      <vt:lpstr>Penentuan Injury</vt:lpstr>
      <vt:lpstr>Kuantifikasi Injury</vt:lpstr>
      <vt:lpstr>Langkah Pendugaan Awal (Preliminary Assessment)</vt:lpstr>
      <vt:lpstr>Contoh Preliminary Estimates (Dugaan Awal)</vt:lpstr>
      <vt:lpstr>Prinsip Restorasi Sumberdaya Alam dan Lingkungan</vt:lpstr>
      <vt:lpstr>Pertimbangan Alternatif Biaya Restorasi</vt:lpstr>
      <vt:lpstr>Kategori Biaya Restorasi</vt:lpstr>
      <vt:lpstr>Metode Estimasi Biaya</vt:lpstr>
      <vt:lpstr>Metode Estimasi Biaya (lanjutan)</vt:lpstr>
      <vt:lpstr>Exhibit 3-1 TYPICAL RESTORATION COST COMPONENT</vt:lpstr>
      <vt:lpstr>Time Frame Aktivitas Restorasi</vt:lpstr>
      <vt:lpstr>Inflasi</vt:lpstr>
      <vt:lpstr>Pengeluaran yang Berulang</vt:lpstr>
      <vt:lpstr>Uncertainty pada Biaya Restorasi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Tahapan Penentuan Nilai Kerusakan dan Restorasi  Sumberdaya Alam dan Lingkungan</dc:title>
  <dc:creator>User</dc:creator>
  <cp:lastModifiedBy>User</cp:lastModifiedBy>
  <cp:revision>1</cp:revision>
  <dcterms:created xsi:type="dcterms:W3CDTF">2013-09-16T16:29:02Z</dcterms:created>
  <dcterms:modified xsi:type="dcterms:W3CDTF">2013-09-16T16:46:31Z</dcterms:modified>
</cp:coreProperties>
</file>